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0" r:id="rId2"/>
    <p:sldId id="319" r:id="rId3"/>
    <p:sldId id="333" r:id="rId4"/>
    <p:sldId id="321" r:id="rId5"/>
    <p:sldId id="336" r:id="rId6"/>
    <p:sldId id="262" r:id="rId7"/>
    <p:sldId id="261" r:id="rId8"/>
    <p:sldId id="337" r:id="rId9"/>
    <p:sldId id="339" r:id="rId10"/>
    <p:sldId id="257" r:id="rId11"/>
    <p:sldId id="259" r:id="rId12"/>
    <p:sldId id="265" r:id="rId13"/>
    <p:sldId id="266" r:id="rId14"/>
    <p:sldId id="263" r:id="rId15"/>
    <p:sldId id="267" r:id="rId16"/>
    <p:sldId id="270" r:id="rId17"/>
    <p:sldId id="33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3"/>
    <p:restoredTop sz="94656"/>
  </p:normalViewPr>
  <p:slideViewPr>
    <p:cSldViewPr snapToGrid="0" snapToObjects="1">
      <p:cViewPr>
        <p:scale>
          <a:sx n="156" d="100"/>
          <a:sy n="156" d="100"/>
        </p:scale>
        <p:origin x="-88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730C3-A076-BA43-BFE3-4EF5D7AAD89E}" type="datetimeFigureOut">
              <a:rPr lang="en-US" smtClean="0"/>
              <a:t>8/10/21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8A588-002A-4141-864C-60ABE004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0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9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Traffic Lights -&gt; Spreadsheet  + literal traffic light</a:t>
            </a:r>
          </a:p>
          <a:p>
            <a:r>
              <a:rPr lang="en-IN" dirty="0"/>
              <a:t>Daily Stand-ups</a:t>
            </a:r>
          </a:p>
          <a:p>
            <a:r>
              <a:rPr lang="en-IN" dirty="0"/>
              <a:t>What I did</a:t>
            </a:r>
          </a:p>
          <a:p>
            <a:r>
              <a:rPr lang="en-IN" dirty="0"/>
              <a:t>What next</a:t>
            </a:r>
          </a:p>
          <a:p>
            <a:r>
              <a:rPr lang="en-IN" dirty="0"/>
              <a:t>Blockers</a:t>
            </a:r>
          </a:p>
          <a:p>
            <a:r>
              <a:rPr lang="en-IN" dirty="0"/>
              <a:t>Community</a:t>
            </a:r>
          </a:p>
          <a:p>
            <a:r>
              <a:rPr lang="en-IN" dirty="0"/>
              <a:t>Icons &gt; Textual information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AD976-4DB8-4B3A-94DD-8EF82E99329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88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501F-9042-F04B-8F92-C3FB1D0BB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FECEE-3BBA-AA47-AACE-7F3FC94B4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CA68A-9EF1-274B-9CFE-4A4A2A37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183F-DBCE-5B42-9882-FEA5767D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9748-C508-C544-AC17-35492960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3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AED4-B6E5-784C-B53D-C60A4595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D74C9-1CBC-FC45-9D19-578C5B12D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A51E5-6FBC-804E-94FA-2036E0B1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883A-AA6C-1143-9CEF-94F7805F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928F3-6F32-194B-96D0-1F2DE2E6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9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747D2A-FB4A-1B42-AC93-E809C5BE8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95E26-C5F6-F149-B98B-6C2FABE89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EE5E2-9696-5845-A449-5497EFA3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CF5D5-BAD4-DB40-B03C-B5BCE755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784ED-898B-9C4C-9A2A-0CD1338A1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91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33376" y="1437680"/>
            <a:ext cx="11525251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33376" y="3705820"/>
            <a:ext cx="11525251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178469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D58C-FAF8-B240-9364-F530D0E4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0B5E-BB93-7A4D-8C2A-B429CECCA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A37EE-EDC9-9944-BEC4-7FBB2159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67D89-BCDF-3449-ADE3-C4926555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48755-30CB-C448-9F7D-0596B3FC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0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CFF7-42A1-C944-873F-9039F2BC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5C79C-DDDB-C64D-8005-718777F4D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BC8F3-9807-2242-BE22-88E03993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D06-CACC-0747-8651-4BFB39BE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2CF6E-54FD-E54C-9A1E-3419ADF8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8864-2C70-B34F-9D0F-10A2A835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24CB0-6530-E141-9D6D-F3B7EA24D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B432D-0BF5-0149-B827-B1F7C30DB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65558-8807-F04B-A240-2E98A4FF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24F29-156B-DA45-99F2-2978C2F7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851C3-2161-F24C-8E74-D196CF21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F860-945C-0B47-A5DE-5F185F09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95805-4AC3-5E49-93B6-B8E025882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6D75-26A6-4E4E-9A80-DF2787140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4A941-2F78-B042-88FB-59F0573EE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BD8E2-6EF5-4749-BED3-CE16F4D63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D6202-9CED-CE4C-B495-1E383BBA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FCE533-F9ED-0C42-8424-826C7F11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776E1-1AA2-A742-97BB-500DDA3E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8815-F2FA-FC42-AECC-093AA89D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A50D9-70E9-0B43-8E6B-30EA92C9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DD30F-48AE-1B41-8930-0AC70933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BA23F-B794-B24D-B853-01F776A6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8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35FD2F-6CD2-8046-95F0-4F0AF968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B577F-C495-424C-BD9F-2644875F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17C36-5316-ED44-8EDF-192E7514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28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FAAC-F486-B644-8BB1-053C59503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AE5D-6621-454B-BA7E-5D78FF2B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89709-F8C3-884F-AA81-AD6E0733B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36ED5-5AE1-EC45-9C53-28E86A8F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98DE3-0902-2D4C-B072-661594DC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920BC-7399-8F46-8616-8377CECB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7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8AF7-32A4-5346-B6B6-61B8627F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53F17-432B-BB4B-8F70-28B25E549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3D470-F24B-8245-AAC3-E46FA805B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D8FE-74DF-A34F-BB4C-28F1233C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41BC4-05B4-7540-92A4-BBA60E8D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2D143-C89E-AF42-81DB-8ACB5223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3EA73-7FE1-6344-B6DD-12956F6F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CE2E5-96AA-A949-A885-0F3CEA3CB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803FE-D742-6044-BD7C-7FDD98FBA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DC5DE-5C6A-6447-B0B2-38D75D4F1862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0E2C-0161-B445-A686-6C333E822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AABBC-6D25-B44F-8EB8-D244FAE81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A5FCE-1548-FC42-A78B-7FD90016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hyperlink" Target="https://www.slideshare.net/petermurrayrust/open-virus-indian-presentation" TargetMode="External"/><Relationship Id="rId4" Type="http://schemas.openxmlformats.org/officeDocument/2006/relationships/image" Target="../media/image2.png"/><Relationship Id="rId9" Type="http://schemas.openxmlformats.org/officeDocument/2006/relationships/hyperlink" Target="mailto:peter@contentmine.or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Zooniverse#cite_note-5" TargetMode="External"/><Relationship Id="rId3" Type="http://schemas.openxmlformats.org/officeDocument/2006/relationships/hyperlink" Target="https://en.wikipedia.org/wiki/Astronomy" TargetMode="External"/><Relationship Id="rId7" Type="http://schemas.openxmlformats.org/officeDocument/2006/relationships/hyperlink" Target="https://en.wikipedia.org/wiki/Climate_scienc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umanities" TargetMode="External"/><Relationship Id="rId5" Type="http://schemas.openxmlformats.org/officeDocument/2006/relationships/hyperlink" Target="https://en.wikipedia.org/wiki/Cell_biology" TargetMode="External"/><Relationship Id="rId4" Type="http://schemas.openxmlformats.org/officeDocument/2006/relationships/hyperlink" Target="https://en.wikipedia.org/wiki/Ecolog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dwallacewells/status/1312121745927598080/photo/1" TargetMode="External"/><Relationship Id="rId4" Type="http://schemas.openxmlformats.org/officeDocument/2006/relationships/hyperlink" Target="https://www.youtube.com/watch?v=-yIHxOui9nQ&amp;ab_channel=CarbonBrie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47001" y="2646058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Virtual</a:t>
            </a:r>
            <a:r>
              <a:rPr lang="en-US" sz="2000" i="1"/>
              <a:t>, 2020-08-12</a:t>
            </a:r>
            <a:endParaRPr lang="en-US" sz="2000" i="1" dirty="0"/>
          </a:p>
        </p:txBody>
      </p:sp>
      <p:sp>
        <p:nvSpPr>
          <p:cNvPr id="7" name="Rectangle 6"/>
          <p:cNvSpPr/>
          <p:nvPr/>
        </p:nvSpPr>
        <p:spPr>
          <a:xfrm>
            <a:off x="2013618" y="538609"/>
            <a:ext cx="8114632" cy="11387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dirty="0" err="1"/>
              <a:t>openVirus</a:t>
            </a:r>
            <a:endParaRPr lang="en-US" sz="4800" dirty="0"/>
          </a:p>
          <a:p>
            <a:pPr algn="ctr"/>
            <a:r>
              <a:rPr lang="en-US" sz="2000" dirty="0"/>
              <a:t>Scientific Knowledge for citizens in the time of COVID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6799" y="1582969"/>
            <a:ext cx="2494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/>
              <a:t>  </a:t>
            </a:r>
            <a:r>
              <a:rPr lang="en-US" sz="1400" i="1" dirty="0" err="1"/>
              <a:t>TheContentMine</a:t>
            </a:r>
            <a:r>
              <a:rPr lang="en-US" sz="1400" i="1" dirty="0"/>
              <a:t> and Others</a:t>
            </a:r>
            <a:br>
              <a:rPr lang="en-US" sz="1400" i="1" dirty="0"/>
            </a:br>
            <a:r>
              <a:rPr lang="en-US" sz="1400" i="1" dirty="0"/>
              <a:t>Presented by Peter Murray-Rust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66876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69596" y="6301148"/>
            <a:ext cx="2386046" cy="62992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2225405" y="4073205"/>
            <a:ext cx="7904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 new knowledgebase by/for citizens</a:t>
            </a:r>
          </a:p>
        </p:txBody>
      </p:sp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60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560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72472" y="6148045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6553201" y="5480735"/>
            <a:ext cx="2514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  <a:p>
            <a:r>
              <a:rPr lang="en-US" dirty="0">
                <a:hlinkClick r:id="rId9"/>
              </a:rPr>
              <a:t>peter@contentmine.org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61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5E6EE-DFFF-2649-8918-BE710303C0DC}"/>
              </a:ext>
            </a:extLst>
          </p:cNvPr>
          <p:cNvSpPr txBox="1"/>
          <p:nvPr/>
        </p:nvSpPr>
        <p:spPr>
          <a:xfrm>
            <a:off x="661171" y="4784370"/>
            <a:ext cx="13905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INYAS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A17FE-9420-2D4D-99AC-1E8D7057877A}"/>
              </a:ext>
            </a:extLst>
          </p:cNvPr>
          <p:cNvSpPr txBox="1"/>
          <p:nvPr/>
        </p:nvSpPr>
        <p:spPr>
          <a:xfrm>
            <a:off x="10422933" y="4670280"/>
            <a:ext cx="151355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NIPGR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192D8-C86D-C445-B320-899F01E20379}"/>
              </a:ext>
            </a:extLst>
          </p:cNvPr>
          <p:cNvSpPr txBox="1"/>
          <p:nvPr/>
        </p:nvSpPr>
        <p:spPr>
          <a:xfrm>
            <a:off x="6013181" y="4836058"/>
            <a:ext cx="152727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KARYA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0AA8C-919E-4148-9BFD-AF0140CE6854}"/>
              </a:ext>
            </a:extLst>
          </p:cNvPr>
          <p:cNvSpPr/>
          <p:nvPr/>
        </p:nvSpPr>
        <p:spPr>
          <a:xfrm>
            <a:off x="2363471" y="3120751"/>
            <a:ext cx="8379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10"/>
              </a:rPr>
              <a:t>https://www.slideshare.net/petermurrayrust/open-virus-indian-presentation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8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5665B7-4485-1D4F-9EDC-C3B097433A5C}"/>
              </a:ext>
            </a:extLst>
          </p:cNvPr>
          <p:cNvSpPr txBox="1"/>
          <p:nvPr/>
        </p:nvSpPr>
        <p:spPr>
          <a:xfrm>
            <a:off x="411324" y="911828"/>
            <a:ext cx="59628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200" dirty="0"/>
            </a:br>
            <a:r>
              <a:rPr lang="en-US" sz="3200" b="1" dirty="0"/>
              <a:t>Inclusive</a:t>
            </a:r>
            <a:r>
              <a:rPr lang="en-US" sz="3200" dirty="0"/>
              <a:t> by </a:t>
            </a:r>
          </a:p>
          <a:p>
            <a:r>
              <a:rPr lang="en-US" sz="3200" dirty="0"/>
              <a:t>age, geography, education, race, gender, language…</a:t>
            </a:r>
          </a:p>
          <a:p>
            <a:endParaRPr lang="en-US" sz="3200" dirty="0"/>
          </a:p>
          <a:p>
            <a:r>
              <a:rPr lang="en-US" sz="3200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Human Genome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GalaxyZoo</a:t>
            </a:r>
            <a:r>
              <a:rPr lang="en-US" sz="3200" dirty="0"/>
              <a:t>/</a:t>
            </a:r>
            <a:r>
              <a:rPr lang="en-US" sz="3200" dirty="0" err="1"/>
              <a:t>Zooniverse</a:t>
            </a:r>
            <a:r>
              <a:rPr lang="en-US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Open Source Drug Discovery (IN)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Mozilla and Wikipedia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718E4-434B-BC43-857C-AF839FE2CE58}"/>
              </a:ext>
            </a:extLst>
          </p:cNvPr>
          <p:cNvSpPr txBox="1"/>
          <p:nvPr/>
        </p:nvSpPr>
        <p:spPr>
          <a:xfrm>
            <a:off x="3392749" y="6103615"/>
            <a:ext cx="559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Access and Open Source do not imply Open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7F5B-6508-F84A-828B-BDFB4D772466}"/>
              </a:ext>
            </a:extLst>
          </p:cNvPr>
          <p:cNvSpPr txBox="1"/>
          <p:nvPr/>
        </p:nvSpPr>
        <p:spPr>
          <a:xfrm>
            <a:off x="3784600" y="327053"/>
            <a:ext cx="4517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Open (Notebook) Science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66CAF1-AA57-5B44-8FF5-1B0A1236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65" y="2209800"/>
            <a:ext cx="4846856" cy="16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97C4D-737E-964D-8A0B-AF958E134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528" y="454025"/>
            <a:ext cx="717079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92689-CC66-704E-9F85-39830E5E1685}"/>
              </a:ext>
            </a:extLst>
          </p:cNvPr>
          <p:cNvSpPr txBox="1"/>
          <p:nvPr/>
        </p:nvSpPr>
        <p:spPr>
          <a:xfrm>
            <a:off x="4499345" y="356053"/>
            <a:ext cx="3431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(Human Genome Project)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6A130A-872A-0E47-B510-1BCF806D7A95}"/>
              </a:ext>
            </a:extLst>
          </p:cNvPr>
          <p:cNvSpPr/>
          <p:nvPr/>
        </p:nvSpPr>
        <p:spPr>
          <a:xfrm>
            <a:off x="1584960" y="2365248"/>
            <a:ext cx="7473696" cy="7802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BBD2A-F4E7-D545-B183-D0B55D095F1E}"/>
              </a:ext>
            </a:extLst>
          </p:cNvPr>
          <p:cNvSpPr txBox="1"/>
          <p:nvPr/>
        </p:nvSpPr>
        <p:spPr>
          <a:xfrm>
            <a:off x="3011425" y="5056759"/>
            <a:ext cx="5571744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… all DNA sequence data [should] be released in publicly accessible databases within twenty-four hours after generation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B35623-9CC4-7D46-AC81-D0666D592C45}"/>
              </a:ext>
            </a:extLst>
          </p:cNvPr>
          <p:cNvCxnSpPr/>
          <p:nvPr/>
        </p:nvCxnSpPr>
        <p:spPr>
          <a:xfrm flipH="1">
            <a:off x="5649686" y="3145536"/>
            <a:ext cx="762000" cy="1911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197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419471-5FF9-0A43-ACFB-91A031F7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" y="0"/>
            <a:ext cx="11292575" cy="4009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D7172-17C5-1649-A73B-A0E6E8FB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536" y="3951747"/>
            <a:ext cx="3373464" cy="2751269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98B61A-BA5E-4049-8063-CD111E2EC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299" y="0"/>
            <a:ext cx="44577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C85D41-2700-E44E-8ADD-7DC49AFC7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86" y="4207121"/>
            <a:ext cx="2743200" cy="229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69687E-2A6F-3047-8580-E713E8378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F21B7D-C8DD-AF48-BE80-992B94F18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073" y="4081666"/>
            <a:ext cx="5486400" cy="25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507E6-FEAD-A34A-8047-46236B57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2" y="288636"/>
            <a:ext cx="7454900" cy="2946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BC817A-878B-2A42-893F-42C471520E8C}"/>
              </a:ext>
            </a:extLst>
          </p:cNvPr>
          <p:cNvSpPr txBox="1"/>
          <p:nvPr/>
        </p:nvSpPr>
        <p:spPr>
          <a:xfrm>
            <a:off x="9379685" y="441880"/>
            <a:ext cx="2083071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Classification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Annotation++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Decision Tree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Filtering+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Transcription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Pattern Finding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0F834-1471-094D-977E-91B58B537BCF}"/>
              </a:ext>
            </a:extLst>
          </p:cNvPr>
          <p:cNvSpPr txBox="1"/>
          <p:nvPr/>
        </p:nvSpPr>
        <p:spPr>
          <a:xfrm>
            <a:off x="1048616" y="3795866"/>
            <a:ext cx="9747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including </a:t>
            </a:r>
            <a:r>
              <a:rPr lang="en-GB" sz="2400" dirty="0">
                <a:hlinkClick r:id="rId3" tooltip="Astronomy"/>
              </a:rPr>
              <a:t>astronomy</a:t>
            </a:r>
            <a:r>
              <a:rPr lang="en-GB" sz="2400" dirty="0"/>
              <a:t>, </a:t>
            </a:r>
            <a:r>
              <a:rPr lang="en-GB" sz="2400" dirty="0">
                <a:hlinkClick r:id="rId4" tooltip="Ecology"/>
              </a:rPr>
              <a:t>ecology</a:t>
            </a:r>
            <a:r>
              <a:rPr lang="en-GB" sz="2400" dirty="0"/>
              <a:t>, </a:t>
            </a:r>
            <a:r>
              <a:rPr lang="en-GB" sz="2400" dirty="0">
                <a:hlinkClick r:id="rId5" tooltip="Cell biology"/>
              </a:rPr>
              <a:t>cell biology</a:t>
            </a:r>
            <a:r>
              <a:rPr lang="en-GB" sz="2400" dirty="0"/>
              <a:t>, </a:t>
            </a:r>
            <a:r>
              <a:rPr lang="en-GB" sz="2400" dirty="0">
                <a:hlinkClick r:id="rId6" tooltip="Humanities"/>
              </a:rPr>
              <a:t>humanities</a:t>
            </a:r>
            <a:r>
              <a:rPr lang="en-GB" sz="2400" dirty="0"/>
              <a:t>, and </a:t>
            </a:r>
            <a:r>
              <a:rPr lang="en-GB" sz="2400" dirty="0">
                <a:hlinkClick r:id="rId7" tooltip="Climate science"/>
              </a:rPr>
              <a:t>climate science</a:t>
            </a:r>
            <a:r>
              <a:rPr lang="en-GB" sz="2400" dirty="0"/>
              <a:t>.</a:t>
            </a:r>
            <a:r>
              <a:rPr lang="en-GB" sz="2400" baseline="30000" dirty="0">
                <a:hlinkClick r:id="rId8"/>
              </a:rPr>
              <a:t>[5]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691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23F68-952E-3A40-85BE-D11A364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02" y="1071940"/>
            <a:ext cx="6476632" cy="478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3D4C4-B9BF-0944-9401-C70EBD9F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1" y="1071940"/>
            <a:ext cx="4867408" cy="486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731E4A-4A6C-2F43-B68E-2F498B8EEC86}"/>
              </a:ext>
            </a:extLst>
          </p:cNvPr>
          <p:cNvSpPr txBox="1"/>
          <p:nvPr/>
        </p:nvSpPr>
        <p:spPr>
          <a:xfrm>
            <a:off x="6578241" y="5395489"/>
            <a:ext cx="52158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Antti </a:t>
            </a:r>
            <a:r>
              <a:rPr lang="en-GB" sz="1200" dirty="0" err="1"/>
              <a:t>Lipponen</a:t>
            </a:r>
            <a:r>
              <a:rPr lang="en-GB" sz="1200" dirty="0"/>
              <a:t> (@</a:t>
            </a:r>
            <a:r>
              <a:rPr lang="en-GB" sz="1200" dirty="0" err="1"/>
              <a:t>anttilip</a:t>
            </a:r>
            <a:r>
              <a:rPr lang="en-GB" sz="1200" dirty="0"/>
              <a:t>) of the Finnish Meteorological Institute based on GISTEMP data (CC BY 2.0).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9E903-7E6F-2946-A82E-59C4E7FAC203}"/>
              </a:ext>
            </a:extLst>
          </p:cNvPr>
          <p:cNvSpPr/>
          <p:nvPr/>
        </p:nvSpPr>
        <p:spPr>
          <a:xfrm>
            <a:off x="7907104" y="5980426"/>
            <a:ext cx="388698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https://www.youtube.com/watch?v=-yIHxOui9nQ&amp;ab_channel=CarbonBrief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C584-AE16-0A46-9C6E-49554E74EF00}"/>
              </a:ext>
            </a:extLst>
          </p:cNvPr>
          <p:cNvSpPr txBox="1"/>
          <p:nvPr/>
        </p:nvSpPr>
        <p:spPr>
          <a:xfrm>
            <a:off x="672890" y="6093199"/>
            <a:ext cx="39906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https://twitter.com/dwallacewells/status/1312121745927598080/photo/1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1EC87-E27E-024E-9835-CC27B596CB65}"/>
              </a:ext>
            </a:extLst>
          </p:cNvPr>
          <p:cNvSpPr txBox="1"/>
          <p:nvPr/>
        </p:nvSpPr>
        <p:spPr>
          <a:xfrm>
            <a:off x="3133465" y="159373"/>
            <a:ext cx="6176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Awareness: Data that cannot be ignored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4FC4A-BB4C-B844-9E7F-84DF814CD296}"/>
              </a:ext>
            </a:extLst>
          </p:cNvPr>
          <p:cNvSpPr txBox="1"/>
          <p:nvPr/>
        </p:nvSpPr>
        <p:spPr>
          <a:xfrm>
            <a:off x="5955324" y="6031783"/>
            <a:ext cx="175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this and</a:t>
            </a:r>
          </a:p>
          <a:p>
            <a:r>
              <a:rPr lang="en-US" dirty="0"/>
              <a:t>be very afraid =&gt;</a:t>
            </a:r>
          </a:p>
        </p:txBody>
      </p:sp>
    </p:spTree>
    <p:extLst>
      <p:ext uri="{BB962C8B-B14F-4D97-AF65-F5344CB8AC3E}">
        <p14:creationId xmlns:p14="http://schemas.microsoft.com/office/powerpoint/2010/main" val="416504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7CA578-0FEF-D442-8CAC-E521C000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" y="0"/>
            <a:ext cx="4646559" cy="2855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B3D48-22BE-284E-9EB5-656A62B6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32" y="0"/>
            <a:ext cx="6170287" cy="3077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44323-CD53-954C-A075-5E82D44C7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79" y="3299475"/>
            <a:ext cx="3530341" cy="1308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814EE-8052-6848-9ADC-26C61FF7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963" y="3299475"/>
            <a:ext cx="5252051" cy="3132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E73269-DA6E-7646-BA56-1A4F7AAD5511}"/>
              </a:ext>
            </a:extLst>
          </p:cNvPr>
          <p:cNvSpPr txBox="1"/>
          <p:nvPr/>
        </p:nvSpPr>
        <p:spPr>
          <a:xfrm>
            <a:off x="1238896" y="4818627"/>
            <a:ext cx="336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Every data point collected by a volunteer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1773A-2AAD-F347-B62C-32CF8BE9DBE1}"/>
              </a:ext>
            </a:extLst>
          </p:cNvPr>
          <p:cNvSpPr txBox="1"/>
          <p:nvPr/>
        </p:nvSpPr>
        <p:spPr>
          <a:xfrm>
            <a:off x="8662087" y="3584367"/>
            <a:ext cx="1530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Fukushima</a:t>
            </a:r>
          </a:p>
        </p:txBody>
      </p:sp>
    </p:spTree>
    <p:extLst>
      <p:ext uri="{BB962C8B-B14F-4D97-AF65-F5344CB8AC3E}">
        <p14:creationId xmlns:p14="http://schemas.microsoft.com/office/powerpoint/2010/main" val="252310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45BB-A45A-7647-B860-AAA710705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400" y="161925"/>
            <a:ext cx="5308600" cy="1325563"/>
          </a:xfrm>
        </p:spPr>
        <p:txBody>
          <a:bodyPr/>
          <a:lstStyle/>
          <a:p>
            <a:r>
              <a:rPr lang="en-US" b="1" dirty="0" err="1"/>
              <a:t>WikiProject</a:t>
            </a:r>
            <a:r>
              <a:rPr lang="en-US" b="1" dirty="0"/>
              <a:t> COVID-19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AFB6D-F3B6-9B47-AF19-64C69D1A4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042" y="1204302"/>
            <a:ext cx="7696192" cy="4351338"/>
          </a:xfrm>
        </p:spPr>
      </p:pic>
    </p:spTree>
    <p:extLst>
      <p:ext uri="{BB962C8B-B14F-4D97-AF65-F5344CB8AC3E}">
        <p14:creationId xmlns:p14="http://schemas.microsoft.com/office/powerpoint/2010/main" val="386080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896F-717F-1548-B11F-DFB63ECB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D9F7-6D7E-9746-A753-6B476F88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5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35" y="0"/>
            <a:ext cx="9144000" cy="669357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03" y="1152385"/>
            <a:ext cx="8820032" cy="1185643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" name="Oval 1"/>
          <p:cNvSpPr/>
          <p:nvPr/>
        </p:nvSpPr>
        <p:spPr>
          <a:xfrm>
            <a:off x="6212283" y="981994"/>
            <a:ext cx="873125" cy="53975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42308" y="1378869"/>
            <a:ext cx="1069975" cy="41275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533208" y="1648744"/>
            <a:ext cx="1069975" cy="41275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07233" y="1925277"/>
            <a:ext cx="876300" cy="41275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6AB65-3F23-254C-99E9-389F6A32EE38}"/>
              </a:ext>
            </a:extLst>
          </p:cNvPr>
          <p:cNvSpPr txBox="1"/>
          <p:nvPr/>
        </p:nvSpPr>
        <p:spPr>
          <a:xfrm>
            <a:off x="1666546" y="185709"/>
            <a:ext cx="90791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1982 scientific paper predicts 2015 Liberian Ebola outbreak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C425D-BA5A-8C4B-ACD1-28DE2475F4F0}"/>
              </a:ext>
            </a:extLst>
          </p:cNvPr>
          <p:cNvSpPr txBox="1"/>
          <p:nvPr/>
        </p:nvSpPr>
        <p:spPr>
          <a:xfrm rot="21020440">
            <a:off x="1910606" y="3225816"/>
            <a:ext cx="3640148" cy="18158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Can we use machines to scan the whole literature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For VIRAL EPIDEMICS?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0E699-1B42-644F-A57E-D94B5EA8B6F4}"/>
              </a:ext>
            </a:extLst>
          </p:cNvPr>
          <p:cNvSpPr txBox="1"/>
          <p:nvPr/>
        </p:nvSpPr>
        <p:spPr>
          <a:xfrm rot="21020440">
            <a:off x="6049471" y="5237615"/>
            <a:ext cx="430855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UPDATE: Aug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526F6C-9606-FC4A-B311-FB6173AD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990" y="6075275"/>
            <a:ext cx="8803111" cy="6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7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018660-5774-174A-9E6B-03EA4D4D3D27}"/>
              </a:ext>
            </a:extLst>
          </p:cNvPr>
          <p:cNvGrpSpPr/>
          <p:nvPr/>
        </p:nvGrpSpPr>
        <p:grpSpPr>
          <a:xfrm>
            <a:off x="528648" y="1942603"/>
            <a:ext cx="5652850" cy="2446624"/>
            <a:chOff x="340509" y="263236"/>
            <a:chExt cx="5652850" cy="24466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C05B82-8998-5A4C-AF70-9673366C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509" y="263236"/>
              <a:ext cx="5652850" cy="24466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8ADF8-ED05-4442-B777-3451438AA53A}"/>
                </a:ext>
              </a:extLst>
            </p:cNvPr>
            <p:cNvSpPr txBox="1"/>
            <p:nvPr/>
          </p:nvSpPr>
          <p:spPr>
            <a:xfrm>
              <a:off x="451556" y="317425"/>
              <a:ext cx="3597331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TIGR2ESS 2019 Delhi</a:t>
              </a:r>
              <a:br>
                <a:rPr lang="en-US" sz="2800" dirty="0"/>
              </a:br>
              <a:r>
                <a:rPr lang="en-US" sz="2800" dirty="0"/>
                <a:t>Food Security FEB 2019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32A142-9A3E-4F4E-BC88-D432451C9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4987" y="967850"/>
              <a:ext cx="1995249" cy="1500304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A6F1DF-C327-5648-BA63-D7EB7258FC43}"/>
              </a:ext>
            </a:extLst>
          </p:cNvPr>
          <p:cNvCxnSpPr>
            <a:cxnSpLocks/>
          </p:cNvCxnSpPr>
          <p:nvPr/>
        </p:nvCxnSpPr>
        <p:spPr>
          <a:xfrm flipH="1">
            <a:off x="6369267" y="1540057"/>
            <a:ext cx="3130977" cy="16258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2A691B8-1D02-AE4A-BFA9-E532C1667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943" y="4074346"/>
            <a:ext cx="1290845" cy="1296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761B40-6CBA-C04C-9982-CA33E281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327" y="3445964"/>
            <a:ext cx="2463474" cy="1616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C17D85-DBFD-2443-9C1B-4C0B8B1B3D29}"/>
              </a:ext>
            </a:extLst>
          </p:cNvPr>
          <p:cNvSpPr txBox="1"/>
          <p:nvPr/>
        </p:nvSpPr>
        <p:spPr>
          <a:xfrm>
            <a:off x="8339349" y="5054425"/>
            <a:ext cx="3311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Priya</a:t>
            </a:r>
            <a:r>
              <a:rPr lang="en-US" sz="2000" dirty="0"/>
              <a:t> and </a:t>
            </a:r>
            <a:r>
              <a:rPr lang="en-US" sz="2000" dirty="0" err="1"/>
              <a:t>Kareena</a:t>
            </a:r>
            <a:r>
              <a:rPr lang="en-US" sz="2000" dirty="0"/>
              <a:t> interns on </a:t>
            </a:r>
            <a:r>
              <a:rPr lang="en-US" sz="2000" dirty="0" err="1"/>
              <a:t>openVirus</a:t>
            </a:r>
            <a:endParaRPr lang="en-US" sz="2000" dirty="0"/>
          </a:p>
          <a:p>
            <a:r>
              <a:rPr lang="en-US" sz="2000" dirty="0"/>
              <a:t> JUNE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44C6A-F48F-CC44-A95F-4389EA4D7820}"/>
              </a:ext>
            </a:extLst>
          </p:cNvPr>
          <p:cNvSpPr txBox="1"/>
          <p:nvPr/>
        </p:nvSpPr>
        <p:spPr>
          <a:xfrm>
            <a:off x="9042400" y="70329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2020-06-01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0D91A-606B-0449-8B90-14D3E1267777}"/>
              </a:ext>
            </a:extLst>
          </p:cNvPr>
          <p:cNvSpPr txBox="1"/>
          <p:nvPr/>
        </p:nvSpPr>
        <p:spPr>
          <a:xfrm>
            <a:off x="593190" y="4869760"/>
            <a:ext cx="55418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Developed Virtually over 6 weeks!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8D448-A90F-D84B-B631-29F08F681191}"/>
              </a:ext>
            </a:extLst>
          </p:cNvPr>
          <p:cNvSpPr txBox="1"/>
          <p:nvPr/>
        </p:nvSpPr>
        <p:spPr>
          <a:xfrm>
            <a:off x="0" y="6254755"/>
            <a:ext cx="709694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can we discover about VIRAL EPIDEMICS?</a:t>
            </a:r>
          </a:p>
        </p:txBody>
      </p:sp>
      <p:pic>
        <p:nvPicPr>
          <p:cNvPr id="15" name="Picture 14" descr="Screen Shot 2016-05-11 at 08.19.58.png">
            <a:extLst>
              <a:ext uri="{FF2B5EF4-FFF2-40B4-BE49-F238E27FC236}">
                <a16:creationId xmlns:a16="http://schemas.microsoft.com/office/drawing/2014/main" id="{66041D91-1FB1-8044-80CF-B097438DF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36" y="426255"/>
            <a:ext cx="967474" cy="92986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75C2A8-87BA-884B-B949-75BFB934BABA}"/>
              </a:ext>
            </a:extLst>
          </p:cNvPr>
          <p:cNvCxnSpPr>
            <a:cxnSpLocks/>
          </p:cNvCxnSpPr>
          <p:nvPr/>
        </p:nvCxnSpPr>
        <p:spPr>
          <a:xfrm>
            <a:off x="6419962" y="3596802"/>
            <a:ext cx="2270242" cy="7412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51CBF-92D1-AC4B-AE4D-5F3F59E3B60B}"/>
              </a:ext>
            </a:extLst>
          </p:cNvPr>
          <p:cNvCxnSpPr>
            <a:cxnSpLocks/>
          </p:cNvCxnSpPr>
          <p:nvPr/>
        </p:nvCxnSpPr>
        <p:spPr>
          <a:xfrm>
            <a:off x="5753756" y="388497"/>
            <a:ext cx="2270242" cy="7412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F0A961-89DE-264E-B6AB-E18C2B9EE04E}"/>
              </a:ext>
            </a:extLst>
          </p:cNvPr>
          <p:cNvSpPr txBox="1"/>
          <p:nvPr/>
        </p:nvSpPr>
        <p:spPr>
          <a:xfrm>
            <a:off x="10023566" y="2342606"/>
            <a:ext cx="78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KARYA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3DBFB6-FA63-EE44-9312-78E00E881E75}"/>
              </a:ext>
            </a:extLst>
          </p:cNvPr>
          <p:cNvSpPr txBox="1"/>
          <p:nvPr/>
        </p:nvSpPr>
        <p:spPr>
          <a:xfrm>
            <a:off x="7964826" y="2918336"/>
            <a:ext cx="7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INYAS</a:t>
            </a:r>
          </a:p>
        </p:txBody>
      </p:sp>
    </p:spTree>
    <p:extLst>
      <p:ext uri="{BB962C8B-B14F-4D97-AF65-F5344CB8AC3E}">
        <p14:creationId xmlns:p14="http://schemas.microsoft.com/office/powerpoint/2010/main" val="5159242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BB64-F1AA-3148-8056-5B695CB8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20" y="71385"/>
            <a:ext cx="3671668" cy="934116"/>
          </a:xfrm>
        </p:spPr>
        <p:txBody>
          <a:bodyPr>
            <a:normAutofit/>
          </a:bodyPr>
          <a:lstStyle/>
          <a:p>
            <a:r>
              <a:rPr lang="en-GB" sz="5300" b="1" dirty="0"/>
              <a:t>5 core facets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958C5-4FE5-7B4E-9282-556C0FB40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96" y="211516"/>
            <a:ext cx="3157391" cy="4729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F9712B-2038-954B-9111-21F5A296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87" y="211516"/>
            <a:ext cx="5067300" cy="3314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C1AC0-A354-CF42-B50F-A0485CAEAA1E}"/>
              </a:ext>
            </a:extLst>
          </p:cNvPr>
          <p:cNvSpPr txBox="1"/>
          <p:nvPr/>
        </p:nvSpPr>
        <p:spPr>
          <a:xfrm>
            <a:off x="7461921" y="33957"/>
            <a:ext cx="235115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country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23C85-C260-0147-9972-6E6F513642D7}"/>
              </a:ext>
            </a:extLst>
          </p:cNvPr>
          <p:cNvSpPr txBox="1"/>
          <p:nvPr/>
        </p:nvSpPr>
        <p:spPr>
          <a:xfrm>
            <a:off x="4008236" y="560672"/>
            <a:ext cx="147989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drug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855432-CB4E-9648-BF23-78E98A86C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173" y="3321797"/>
            <a:ext cx="3152827" cy="3238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051918-25B1-EE44-9DE7-CBD9D3307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586" y="22982"/>
            <a:ext cx="1711728" cy="2922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AF0F9F-A169-864B-A988-63860AAFB076}"/>
              </a:ext>
            </a:extLst>
          </p:cNvPr>
          <p:cNvSpPr txBox="1"/>
          <p:nvPr/>
        </p:nvSpPr>
        <p:spPr>
          <a:xfrm>
            <a:off x="9276282" y="4328566"/>
            <a:ext cx="207460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funder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E5028A-1096-ED40-98AF-EF052544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36" y="1129622"/>
            <a:ext cx="3263905" cy="39129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93FAC5-1396-1248-BD7E-B6D80A10FDD5}"/>
              </a:ext>
            </a:extLst>
          </p:cNvPr>
          <p:cNvSpPr txBox="1"/>
          <p:nvPr/>
        </p:nvSpPr>
        <p:spPr>
          <a:xfrm>
            <a:off x="1229127" y="2624446"/>
            <a:ext cx="227017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disease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EE0EA1-EC0B-6247-AC10-626AF97BE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102" y="3946769"/>
            <a:ext cx="2886698" cy="29112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870E803-DD29-7B46-87D7-CA1A1201E39B}"/>
              </a:ext>
            </a:extLst>
          </p:cNvPr>
          <p:cNvSpPr txBox="1"/>
          <p:nvPr/>
        </p:nvSpPr>
        <p:spPr>
          <a:xfrm>
            <a:off x="4904444" y="5746038"/>
            <a:ext cx="153279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virus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B3B58-8DF1-EA46-8057-32FCB49A183E}"/>
              </a:ext>
            </a:extLst>
          </p:cNvPr>
          <p:cNvSpPr txBox="1"/>
          <p:nvPr/>
        </p:nvSpPr>
        <p:spPr>
          <a:xfrm rot="20969761">
            <a:off x="10065049" y="2112345"/>
            <a:ext cx="192873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Multilingual</a:t>
            </a:r>
          </a:p>
        </p:txBody>
      </p:sp>
    </p:spTree>
    <p:extLst>
      <p:ext uri="{BB962C8B-B14F-4D97-AF65-F5344CB8AC3E}">
        <p14:creationId xmlns:p14="http://schemas.microsoft.com/office/powerpoint/2010/main" val="1116276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C064-7598-7A44-A7D7-9D385303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8 </a:t>
            </a:r>
            <a:r>
              <a:rPr lang="en-US" sz="6000" b="1" dirty="0" err="1"/>
              <a:t>miniprojects</a:t>
            </a:r>
            <a:endParaRPr lang="en-US" sz="6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10F5FF-FEA9-9145-B411-422487943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0688"/>
            <a:ext cx="4658401" cy="1537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A49B5-1509-6C47-B63E-73115F59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723" y="3372942"/>
            <a:ext cx="1955800" cy="154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AD456-1026-0C47-9BD5-C93372D1A83F}"/>
              </a:ext>
            </a:extLst>
          </p:cNvPr>
          <p:cNvSpPr txBox="1"/>
          <p:nvPr/>
        </p:nvSpPr>
        <p:spPr>
          <a:xfrm>
            <a:off x="618310" y="2196852"/>
            <a:ext cx="56139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Corpus (950 docs)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r>
              <a:rPr lang="en-US" sz="4400" dirty="0"/>
              <a:t>Dictionary (3000 terms)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ADAE9-2DBA-7D48-BC31-885777BA2561}"/>
              </a:ext>
            </a:extLst>
          </p:cNvPr>
          <p:cNvSpPr txBox="1"/>
          <p:nvPr/>
        </p:nvSpPr>
        <p:spPr>
          <a:xfrm>
            <a:off x="4207330" y="5066809"/>
            <a:ext cx="681282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 </a:t>
            </a:r>
            <a:r>
              <a:rPr lang="en-GB" sz="3200" b="1" dirty="0"/>
              <a:t>3 complex topics</a:t>
            </a:r>
            <a:r>
              <a:rPr lang="en-GB" sz="2400" dirty="0"/>
              <a:t>:</a:t>
            </a:r>
            <a:br>
              <a:rPr lang="en-GB" sz="2400" dirty="0"/>
            </a:br>
            <a:r>
              <a:rPr lang="en-GB" sz="2400" dirty="0"/>
              <a:t>  - </a:t>
            </a:r>
            <a:r>
              <a:rPr lang="en-GB" sz="2400" b="1" i="1" dirty="0"/>
              <a:t>zoonosis</a:t>
            </a:r>
            <a:r>
              <a:rPr lang="en-GB" sz="2400" dirty="0"/>
              <a:t> (animal hosts)</a:t>
            </a:r>
            <a:br>
              <a:rPr lang="en-GB" sz="2400" dirty="0"/>
            </a:br>
            <a:r>
              <a:rPr lang="en-GB" sz="2400" dirty="0"/>
              <a:t>  - </a:t>
            </a:r>
            <a:r>
              <a:rPr lang="en-GB" sz="2400" b="1" i="1" dirty="0"/>
              <a:t>non-pharmaceutical </a:t>
            </a:r>
            <a:r>
              <a:rPr lang="en-GB" sz="2400" dirty="0"/>
              <a:t>(masks, social distancing, etc.)</a:t>
            </a:r>
            <a:br>
              <a:rPr lang="en-GB" sz="2400" dirty="0"/>
            </a:br>
            <a:r>
              <a:rPr lang="en-GB" sz="2400" dirty="0"/>
              <a:t>  - </a:t>
            </a:r>
            <a:r>
              <a:rPr lang="en-GB" sz="2400" b="1" i="1" dirty="0"/>
              <a:t>test and trace</a:t>
            </a:r>
            <a:endParaRPr lang="en-US" sz="24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EE84-AC65-854B-9290-EC8C92B86856}"/>
              </a:ext>
            </a:extLst>
          </p:cNvPr>
          <p:cNvSpPr txBox="1"/>
          <p:nvPr/>
        </p:nvSpPr>
        <p:spPr>
          <a:xfrm>
            <a:off x="1272540" y="4826674"/>
            <a:ext cx="14552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  - </a:t>
            </a:r>
            <a:r>
              <a:rPr lang="en-GB" sz="2400" b="1" i="1" dirty="0"/>
              <a:t>country</a:t>
            </a:r>
          </a:p>
          <a:p>
            <a:r>
              <a:rPr lang="en-GB" sz="2400" dirty="0"/>
              <a:t>  - </a:t>
            </a:r>
            <a:r>
              <a:rPr lang="en-GB" sz="2400" b="1" i="1" dirty="0"/>
              <a:t>disease</a:t>
            </a:r>
          </a:p>
          <a:p>
            <a:r>
              <a:rPr lang="en-GB" sz="2400" dirty="0"/>
              <a:t>  - </a:t>
            </a:r>
            <a:r>
              <a:rPr lang="en-GB" sz="2400" b="1" i="1" dirty="0"/>
              <a:t>drug</a:t>
            </a:r>
          </a:p>
          <a:p>
            <a:r>
              <a:rPr lang="en-GB" sz="2400" dirty="0"/>
              <a:t>  - </a:t>
            </a:r>
            <a:r>
              <a:rPr lang="en-GB" sz="2400" b="1" i="1" dirty="0"/>
              <a:t>funder</a:t>
            </a:r>
          </a:p>
          <a:p>
            <a:r>
              <a:rPr lang="en-GB" sz="2400" b="1" i="1" dirty="0"/>
              <a:t> </a:t>
            </a:r>
            <a:r>
              <a:rPr lang="en-GB" sz="2400" dirty="0"/>
              <a:t>  - </a:t>
            </a:r>
            <a:r>
              <a:rPr lang="en-GB" sz="2400" b="1" i="1" dirty="0"/>
              <a:t>virus</a:t>
            </a:r>
          </a:p>
        </p:txBody>
      </p:sp>
    </p:spTree>
    <p:extLst>
      <p:ext uri="{BB962C8B-B14F-4D97-AF65-F5344CB8AC3E}">
        <p14:creationId xmlns:p14="http://schemas.microsoft.com/office/powerpoint/2010/main" val="267591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08079-B61E-4500-AB5C-99CB5ABED289}"/>
              </a:ext>
            </a:extLst>
          </p:cNvPr>
          <p:cNvSpPr txBox="1"/>
          <p:nvPr/>
        </p:nvSpPr>
        <p:spPr>
          <a:xfrm>
            <a:off x="0" y="66931"/>
            <a:ext cx="9719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It’s also about…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F52CE-4002-4307-AEAE-3625C3B343B1}"/>
              </a:ext>
            </a:extLst>
          </p:cNvPr>
          <p:cNvSpPr txBox="1"/>
          <p:nvPr/>
        </p:nvSpPr>
        <p:spPr>
          <a:xfrm>
            <a:off x="7198191" y="1416072"/>
            <a:ext cx="5353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Whom we include and collaborate with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C37AE8-C2A3-4C87-96BB-CCC95EC29333}"/>
              </a:ext>
            </a:extLst>
          </p:cNvPr>
          <p:cNvSpPr/>
          <p:nvPr/>
        </p:nvSpPr>
        <p:spPr>
          <a:xfrm>
            <a:off x="6291164" y="1565178"/>
            <a:ext cx="907027" cy="9099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3.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036A2-C01B-402B-B0C1-EA9F776F806C}"/>
              </a:ext>
            </a:extLst>
          </p:cNvPr>
          <p:cNvSpPr txBox="1"/>
          <p:nvPr/>
        </p:nvSpPr>
        <p:spPr>
          <a:xfrm>
            <a:off x="6757692" y="4789659"/>
            <a:ext cx="5794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serendipitous encounters!</a:t>
            </a:r>
            <a:endParaRPr lang="en-IN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696FDA-2A60-49F2-82C0-880682F23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" b="11319"/>
          <a:stretch/>
        </p:blipFill>
        <p:spPr>
          <a:xfrm>
            <a:off x="144341" y="2142554"/>
            <a:ext cx="5811550" cy="2657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69C66-A9B0-4DCC-B5EE-86CAD6D7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19F0-56C7-4CE8-AB71-BE7F8900F746}" type="slidenum">
              <a:rPr lang="en-IN" smtClean="0"/>
              <a:t>6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AC555-E4E1-42A5-BB76-9B217979AB34}"/>
              </a:ext>
            </a:extLst>
          </p:cNvPr>
          <p:cNvCxnSpPr/>
          <p:nvPr/>
        </p:nvCxnSpPr>
        <p:spPr>
          <a:xfrm>
            <a:off x="0" y="1029872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A3D4C2-D7A2-4DB2-9DEB-20FE23BF5C2A}"/>
              </a:ext>
            </a:extLst>
          </p:cNvPr>
          <p:cNvSpPr/>
          <p:nvPr/>
        </p:nvSpPr>
        <p:spPr>
          <a:xfrm>
            <a:off x="11577483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E66F8-1E68-4F67-B8BA-E13E761EF54A}"/>
              </a:ext>
            </a:extLst>
          </p:cNvPr>
          <p:cNvSpPr txBox="1"/>
          <p:nvPr/>
        </p:nvSpPr>
        <p:spPr>
          <a:xfrm>
            <a:off x="2386764" y="4779638"/>
            <a:ext cx="265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err="1"/>
              <a:t>cambiohack</a:t>
            </a:r>
            <a:endParaRPr lang="en-IN" i="1" dirty="0"/>
          </a:p>
        </p:txBody>
      </p:sp>
      <p:pic>
        <p:nvPicPr>
          <p:cNvPr id="11" name="Graphic 10" descr="Unlock">
            <a:extLst>
              <a:ext uri="{FF2B5EF4-FFF2-40B4-BE49-F238E27FC236}">
                <a16:creationId xmlns:a16="http://schemas.microsoft.com/office/drawing/2014/main" id="{7F11D7B5-354F-437C-97BE-B3B1154DE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1434" y="1154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BBECE0-7D09-48EA-9722-2F8E492B16D3}"/>
              </a:ext>
            </a:extLst>
          </p:cNvPr>
          <p:cNvSpPr txBox="1"/>
          <p:nvPr/>
        </p:nvSpPr>
        <p:spPr>
          <a:xfrm>
            <a:off x="7852269" y="4437822"/>
            <a:ext cx="2595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Outreach!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36655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AE459-C94A-3649-9D6A-31C8D3FB2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415" y="859269"/>
            <a:ext cx="7752842" cy="58844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7FA45-AA65-7C4A-B708-ABF5DBD4C8FE}"/>
              </a:ext>
            </a:extLst>
          </p:cNvPr>
          <p:cNvSpPr txBox="1"/>
          <p:nvPr/>
        </p:nvSpPr>
        <p:spPr>
          <a:xfrm>
            <a:off x="2961409" y="280555"/>
            <a:ext cx="651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Global Crises: UN Sustainable Development Goals</a:t>
            </a:r>
          </a:p>
        </p:txBody>
      </p:sp>
    </p:spTree>
    <p:extLst>
      <p:ext uri="{BB962C8B-B14F-4D97-AF65-F5344CB8AC3E}">
        <p14:creationId xmlns:p14="http://schemas.microsoft.com/office/powerpoint/2010/main" val="199120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80335-4DC7-D044-A131-594A506E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47B10-3312-AE43-88FE-A6729EA87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A15AE-2F00-ED49-9F06-B0A2886C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76" y="3620194"/>
            <a:ext cx="5754624" cy="3222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1BB4D-85AF-AE47-9681-AAED36A9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729" y="1"/>
            <a:ext cx="6230113" cy="3694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D8D38-3461-174F-8332-84814582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2165738"/>
            <a:ext cx="4333233" cy="6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27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435</Words>
  <Application>Microsoft Macintosh PowerPoint</Application>
  <PresentationFormat>Widescreen</PresentationFormat>
  <Paragraphs>83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5 core facets</vt:lpstr>
      <vt:lpstr>8 miniprojects</vt:lpstr>
      <vt:lpstr>PowerPoint Presentation</vt:lpstr>
      <vt:lpstr>PowerPoint Presentation</vt:lpstr>
      <vt:lpstr>Open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WikiProject COVID-19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dcterms:created xsi:type="dcterms:W3CDTF">2020-08-11T19:53:31Z</dcterms:created>
  <dcterms:modified xsi:type="dcterms:W3CDTF">2021-08-11T17:26:59Z</dcterms:modified>
</cp:coreProperties>
</file>